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1" r:id="rId15"/>
    <p:sldId id="273" r:id="rId16"/>
    <p:sldId id="267" r:id="rId17"/>
    <p:sldId id="274" r:id="rId18"/>
    <p:sldId id="275" r:id="rId19"/>
    <p:sldId id="276" r:id="rId20"/>
    <p:sldId id="278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7E1"/>
    <a:srgbClr val="FFF2D7"/>
    <a:srgbClr val="501E00"/>
    <a:srgbClr val="EAD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3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5BBE-EE92-4B6E-AC1A-70EF19B8AA15}" type="datetimeFigureOut">
              <a:rPr lang="en-US" smtClean="0"/>
              <a:pPr/>
              <a:t>2020-03-07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DF1D-335E-405B-A9B3-5D6B545C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opwebhost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5334000"/>
            <a:ext cx="8077200" cy="838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chemeClr val="tx2"/>
                </a:solidFill>
                <a:latin typeface="Book Antiqua" pitchFamily="18" charset="0"/>
              </a:rPr>
              <a:t>Scouts BSA Advancement Made Easy</a:t>
            </a: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58200" cy="1278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D2FE1C-FD59-4733-BC74-AAB592C40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4958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99DBFD-F56B-4694-8C35-CBECCE0F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73" y="3204884"/>
            <a:ext cx="6468727" cy="2965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F2866-EF47-4E16-8142-9B5D5D41196F}"/>
              </a:ext>
            </a:extLst>
          </p:cNvPr>
          <p:cNvSpPr txBox="1"/>
          <p:nvPr/>
        </p:nvSpPr>
        <p:spPr>
          <a:xfrm>
            <a:off x="1143000" y="1524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Ranks, Merit Badges and Awards are automatically marked complete when all of the requirements have been signed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DA8AE-DE73-4A9F-BEF2-D1AB97923371}"/>
              </a:ext>
            </a:extLst>
          </p:cNvPr>
          <p:cNvSpPr txBox="1"/>
          <p:nvPr/>
        </p:nvSpPr>
        <p:spPr>
          <a:xfrm>
            <a:off x="1143000" y="2514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some requirements, only one or two sub-requirements are needed to mark the requirement complete.</a:t>
            </a:r>
          </a:p>
        </p:txBody>
      </p:sp>
    </p:spTree>
    <p:extLst>
      <p:ext uri="{BB962C8B-B14F-4D97-AF65-F5344CB8AC3E}">
        <p14:creationId xmlns:p14="http://schemas.microsoft.com/office/powerpoint/2010/main" val="110965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8E49B-0822-443E-B9ED-1304F0188368}"/>
              </a:ext>
            </a:extLst>
          </p:cNvPr>
          <p:cNvSpPr txBox="1"/>
          <p:nvPr/>
        </p:nvSpPr>
        <p:spPr>
          <a:xfrm>
            <a:off x="304800" y="1371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are other ways to sign off on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AB365-9DFA-466E-8F8A-6601B052AF44}"/>
              </a:ext>
            </a:extLst>
          </p:cNvPr>
          <p:cNvSpPr txBox="1"/>
          <p:nvPr/>
        </p:nvSpPr>
        <p:spPr>
          <a:xfrm>
            <a:off x="609600" y="21336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off on a group of requirements for a group of scouts</a:t>
            </a:r>
          </a:p>
          <a:p>
            <a:endParaRPr lang="en-US" sz="2000" dirty="0"/>
          </a:p>
          <a:p>
            <a:r>
              <a:rPr lang="en-US" sz="2000" dirty="0"/>
              <a:t>Schedule requirements to be earned at a campout or meeting, then sign off on those requirements for the scouts who attended</a:t>
            </a:r>
          </a:p>
          <a:p>
            <a:endParaRPr lang="en-US" sz="2000" dirty="0"/>
          </a:p>
          <a:p>
            <a:r>
              <a:rPr lang="en-US" sz="2000" dirty="0"/>
              <a:t>Scouts use the system to request sign off on requirements, which are then sent to the appropriate leaders for approval</a:t>
            </a:r>
          </a:p>
          <a:p>
            <a:endParaRPr lang="en-US" sz="2000" dirty="0"/>
          </a:p>
          <a:p>
            <a:r>
              <a:rPr lang="en-US" sz="2000" dirty="0"/>
              <a:t>Merit badge counselors sign off on requirements for their scouts</a:t>
            </a:r>
          </a:p>
          <a:p>
            <a:endParaRPr lang="en-US" sz="2000" dirty="0"/>
          </a:p>
          <a:p>
            <a:r>
              <a:rPr lang="en-US" sz="2000" dirty="0"/>
              <a:t>Requirement 9.a for Camping merit badge is automatically marked complete based on a scout’s attendance at troop campouts.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180BB-533E-4B28-A417-4B69990C682D}"/>
              </a:ext>
            </a:extLst>
          </p:cNvPr>
          <p:cNvSpPr txBox="1"/>
          <p:nvPr/>
        </p:nvSpPr>
        <p:spPr>
          <a:xfrm>
            <a:off x="304800" y="1371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Sign off on requirements for a group of scouts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00CC6-E30D-4EFA-B2CF-96037457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5761"/>
            <a:ext cx="3276600" cy="4192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7A7B2-F6FA-4E92-B0FE-B1BB7705D184}"/>
              </a:ext>
            </a:extLst>
          </p:cNvPr>
          <p:cNvSpPr txBox="1"/>
          <p:nvPr/>
        </p:nvSpPr>
        <p:spPr>
          <a:xfrm>
            <a:off x="4175760" y="2061857"/>
            <a:ext cx="4511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all of the requirements that were offered for each rank</a:t>
            </a:r>
          </a:p>
          <a:p>
            <a:endParaRPr lang="en-US" dirty="0"/>
          </a:p>
          <a:p>
            <a:r>
              <a:rPr lang="en-US" dirty="0"/>
              <a:t>Select all of the scouts who participated</a:t>
            </a:r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 to mark them all complete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similar function is available for merit badges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69E73-69A0-4563-8D61-8B105651608E}"/>
              </a:ext>
            </a:extLst>
          </p:cNvPr>
          <p:cNvSpPr txBox="1"/>
          <p:nvPr/>
        </p:nvSpPr>
        <p:spPr>
          <a:xfrm>
            <a:off x="304800" y="1295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Schedule requirements to be earned at an event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79246-D4EB-4E98-94B8-F742C9DC3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0" y="2743200"/>
            <a:ext cx="7468920" cy="3393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DD49D4-79F2-422A-8B85-EE6F4EF841BF}"/>
              </a:ext>
            </a:extLst>
          </p:cNvPr>
          <p:cNvSpPr txBox="1"/>
          <p:nvPr/>
        </p:nvSpPr>
        <p:spPr>
          <a:xfrm>
            <a:off x="762000" y="1828800"/>
            <a:ext cx="75444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For any campout or meeting, select requirements that can be earned.</a:t>
            </a:r>
          </a:p>
          <a:p>
            <a:pPr>
              <a:spcAft>
                <a:spcPts val="600"/>
              </a:spcAft>
            </a:pPr>
            <a:r>
              <a:rPr lang="en-US" dirty="0"/>
              <a:t>Easily mark them complete for scouts who attended that event.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F6D80-C861-4E04-BEF3-C94705874D4F}"/>
              </a:ext>
            </a:extLst>
          </p:cNvPr>
          <p:cNvSpPr txBox="1"/>
          <p:nvPr/>
        </p:nvSpPr>
        <p:spPr>
          <a:xfrm>
            <a:off x="304800" y="1295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Scouts request sign off on requirements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7002E-D083-42D6-BF29-F8DCB3A7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6" y="2667000"/>
            <a:ext cx="7309948" cy="3570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48A8FE-A833-4D8E-812B-8F0D8BFB5023}"/>
              </a:ext>
            </a:extLst>
          </p:cNvPr>
          <p:cNvSpPr txBox="1"/>
          <p:nvPr/>
        </p:nvSpPr>
        <p:spPr>
          <a:xfrm>
            <a:off x="1529252" y="1828800"/>
            <a:ext cx="73099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Scouts select the requirements they think they have completed.</a:t>
            </a:r>
          </a:p>
          <a:p>
            <a:pPr>
              <a:spcAft>
                <a:spcPts val="600"/>
              </a:spcAft>
            </a:pPr>
            <a:r>
              <a:rPr lang="en-US" dirty="0"/>
              <a:t>Requirements are routed to the appropriate leaders for approval.</a:t>
            </a:r>
          </a:p>
        </p:txBody>
      </p:sp>
    </p:spTree>
    <p:extLst>
      <p:ext uri="{BB962C8B-B14F-4D97-AF65-F5344CB8AC3E}">
        <p14:creationId xmlns:p14="http://schemas.microsoft.com/office/powerpoint/2010/main" val="106671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F6D80-C861-4E04-BEF3-C94705874D4F}"/>
              </a:ext>
            </a:extLst>
          </p:cNvPr>
          <p:cNvSpPr txBox="1"/>
          <p:nvPr/>
        </p:nvSpPr>
        <p:spPr>
          <a:xfrm>
            <a:off x="304800" y="1295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Merit badge counselors sign off on requirements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8A8FE-A833-4D8E-812B-8F0D8BFB5023}"/>
              </a:ext>
            </a:extLst>
          </p:cNvPr>
          <p:cNvSpPr txBox="1"/>
          <p:nvPr/>
        </p:nvSpPr>
        <p:spPr>
          <a:xfrm>
            <a:off x="4887429" y="1981200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Merit badge counselors can see the scouts who are assigned to them for each of the badges they support.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They can sign off on requirements for each of those scouts, but not for other scouts or other badges.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673D33-9621-456C-B872-5F7BBCD8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1" y="1938240"/>
            <a:ext cx="4185667" cy="37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9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The automated newsletter keeps scouts on track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35F9B-745F-40D0-BE75-F023E9EC5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2917448" cy="3037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FB6D0-24A3-4DCD-8E11-5FE6E688A29A}"/>
              </a:ext>
            </a:extLst>
          </p:cNvPr>
          <p:cNvSpPr txBox="1"/>
          <p:nvPr/>
        </p:nvSpPr>
        <p:spPr>
          <a:xfrm>
            <a:off x="3657600" y="19812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automated newsletter is personalized to each member of your troop.  It can be scheduled to go out once a week, every other week, etc.</a:t>
            </a:r>
          </a:p>
          <a:p>
            <a:endParaRPr lang="en-US" dirty="0"/>
          </a:p>
          <a:p>
            <a:r>
              <a:rPr lang="en-US" dirty="0"/>
              <a:t>One section lists the requirements still needed for that scout to earn his/her next rank.</a:t>
            </a:r>
          </a:p>
          <a:p>
            <a:endParaRPr lang="en-US" dirty="0"/>
          </a:p>
          <a:p>
            <a:r>
              <a:rPr lang="en-US" dirty="0"/>
              <a:t>Another section lists all merit badges in progress, with the number of requirements still needed for each.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4CDC7-2656-4A8D-9010-0A64F8503C93}"/>
              </a:ext>
            </a:extLst>
          </p:cNvPr>
          <p:cNvSpPr txBox="1"/>
          <p:nvPr/>
        </p:nvSpPr>
        <p:spPr>
          <a:xfrm>
            <a:off x="533400" y="518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Parents can log on to the site and view their scouts’ status on ranks, merit badges, and awards.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89C8B-93CB-4B44-83A8-CB240C0B4186}"/>
              </a:ext>
            </a:extLst>
          </p:cNvPr>
          <p:cNvSpPr txBox="1"/>
          <p:nvPr/>
        </p:nvSpPr>
        <p:spPr>
          <a:xfrm>
            <a:off x="685800" y="129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Many, Many Reports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619A8-4727-45A5-91D9-94B29BEF988B}"/>
              </a:ext>
            </a:extLst>
          </p:cNvPr>
          <p:cNvSpPr txBox="1"/>
          <p:nvPr/>
        </p:nvSpPr>
        <p:spPr>
          <a:xfrm>
            <a:off x="838200" y="19812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needed by each scout to complete each rank</a:t>
            </a:r>
          </a:p>
          <a:p>
            <a:endParaRPr lang="en-US" dirty="0"/>
          </a:p>
          <a:p>
            <a:r>
              <a:rPr lang="en-US" dirty="0"/>
              <a:t>Requirements needed by each scout to complete each merit badge in progress</a:t>
            </a:r>
          </a:p>
          <a:p>
            <a:endParaRPr lang="en-US" dirty="0"/>
          </a:p>
          <a:p>
            <a:r>
              <a:rPr lang="en-US" dirty="0"/>
              <a:t>Merit badges needed for next rank, including Eagle required badges</a:t>
            </a:r>
          </a:p>
          <a:p>
            <a:endParaRPr lang="en-US" dirty="0"/>
          </a:p>
          <a:p>
            <a:r>
              <a:rPr lang="en-US" dirty="0"/>
              <a:t>Camping nights and leadership status as needed for various requirements</a:t>
            </a:r>
          </a:p>
          <a:p>
            <a:endParaRPr lang="en-US" dirty="0"/>
          </a:p>
          <a:p>
            <a:r>
              <a:rPr lang="en-US" dirty="0"/>
              <a:t>Rank progress by age of scout or date of last rank</a:t>
            </a:r>
          </a:p>
          <a:p>
            <a:endParaRPr lang="en-US" dirty="0"/>
          </a:p>
          <a:p>
            <a:r>
              <a:rPr lang="en-US" dirty="0"/>
              <a:t>Scouts ready for Scoutmaster Conference or Board of Review</a:t>
            </a:r>
          </a:p>
          <a:p>
            <a:endParaRPr lang="en-US" dirty="0"/>
          </a:p>
          <a:p>
            <a:r>
              <a:rPr lang="en-US" dirty="0"/>
              <a:t>National Outdoor Awards status for each scout</a:t>
            </a:r>
          </a:p>
          <a:p>
            <a:endParaRPr lang="en-US" dirty="0"/>
          </a:p>
          <a:p>
            <a:r>
              <a:rPr lang="en-US" dirty="0"/>
              <a:t>…and many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7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D8010-689E-4993-8EEB-A52E515DE980}"/>
              </a:ext>
            </a:extLst>
          </p:cNvPr>
          <p:cNvSpPr txBox="1"/>
          <p:nvPr/>
        </p:nvSpPr>
        <p:spPr>
          <a:xfrm>
            <a:off x="685800" y="129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Recognizing Scout Achievements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D6A30-770B-4D5B-AEC7-1136653B23F5}"/>
              </a:ext>
            </a:extLst>
          </p:cNvPr>
          <p:cNvSpPr txBox="1"/>
          <p:nvPr/>
        </p:nvSpPr>
        <p:spPr>
          <a:xfrm>
            <a:off x="762000" y="2057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rank, merit badge or award, track when it was: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Recognized at a weekly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Recognized at court of honor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Submitted to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Easily update the status of all pending items in one operation</a:t>
            </a:r>
          </a:p>
          <a:p>
            <a:endParaRPr lang="en-US" dirty="0"/>
          </a:p>
          <a:p>
            <a:r>
              <a:rPr lang="en-US" dirty="0"/>
              <a:t>Produce reports for recognition ceremonies: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Shopping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to attach to rank insignia and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F0C5C-7CEF-45F8-A57A-DC4011ADE70C}"/>
              </a:ext>
            </a:extLst>
          </p:cNvPr>
          <p:cNvSpPr txBox="1"/>
          <p:nvPr/>
        </p:nvSpPr>
        <p:spPr>
          <a:xfrm>
            <a:off x="685800" y="129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Internet Advancement 2.0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380D2-3227-4B3D-A374-03D4AF2CF2D8}"/>
              </a:ext>
            </a:extLst>
          </p:cNvPr>
          <p:cNvSpPr txBox="1"/>
          <p:nvPr/>
        </p:nvSpPr>
        <p:spPr>
          <a:xfrm>
            <a:off x="685800" y="19812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by the BSA for units who do NOT use </a:t>
            </a:r>
            <a:r>
              <a:rPr lang="en-US" dirty="0" err="1"/>
              <a:t>Scoutbook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Accessed at the official BSA website:  my.scouting.org </a:t>
            </a:r>
          </a:p>
          <a:p>
            <a:endParaRPr lang="en-US" dirty="0"/>
          </a:p>
          <a:p>
            <a:r>
              <a:rPr lang="en-US" dirty="0"/>
              <a:t>Uploads completed ranks, merit badges and ranks to the BSA database – the same database used by </a:t>
            </a:r>
            <a:r>
              <a:rPr lang="en-US" dirty="0" err="1"/>
              <a:t>Scoutbook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do not have to log on to </a:t>
            </a:r>
            <a:r>
              <a:rPr lang="en-US" dirty="0" err="1"/>
              <a:t>Scoutbook</a:t>
            </a:r>
            <a:r>
              <a:rPr lang="en-US" dirty="0"/>
              <a:t> to register advancement</a:t>
            </a:r>
          </a:p>
          <a:p>
            <a:endParaRPr lang="en-US" dirty="0"/>
          </a:p>
          <a:p>
            <a:r>
              <a:rPr lang="en-US" dirty="0"/>
              <a:t>Files submitted from TroopWebHost have been tested and approved by the BSA</a:t>
            </a:r>
          </a:p>
          <a:p>
            <a:endParaRPr lang="en-US" dirty="0"/>
          </a:p>
          <a:p>
            <a:r>
              <a:rPr lang="en-US" dirty="0"/>
              <a:t>Takes just a couple of minutes to transfer all recent advancement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B6864-D482-46F5-AB9D-33E791054D5A}"/>
              </a:ext>
            </a:extLst>
          </p:cNvPr>
          <p:cNvSpPr txBox="1"/>
          <p:nvPr/>
        </p:nvSpPr>
        <p:spPr>
          <a:xfrm>
            <a:off x="685800" y="5634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Scout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required!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136963"/>
            <a:ext cx="7772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All requirements kept up to date.</a:t>
            </a:r>
          </a:p>
          <a:p>
            <a:endParaRPr lang="en-US" sz="20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Multiple paths for signing off on requirements.</a:t>
            </a:r>
          </a:p>
          <a:p>
            <a:endParaRPr lang="en-US" sz="20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Many reports to measure progress and manage your troop’s program.</a:t>
            </a:r>
          </a:p>
          <a:p>
            <a:endParaRPr lang="en-US" sz="20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ea typeface="Microsoft JhengHei" pitchFamily="34" charset="-120"/>
                <a:cs typeface="Arial" pitchFamily="34" charset="0"/>
              </a:rPr>
              <a:t>Support for weekly recognition and courts of honor.</a:t>
            </a:r>
          </a:p>
          <a:p>
            <a:endParaRPr lang="en-US" sz="2000" dirty="0">
              <a:latin typeface="Arial" pitchFamily="34" charset="0"/>
              <a:ea typeface="Microsoft JhengHei" pitchFamily="34" charset="-12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Transfer recent achievements to BSA via Internet Advancement.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Scout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required!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44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Ranks, Merit Badges &amp; Awards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E9AA7-90D1-4AB7-98F4-8300C14446C6}"/>
              </a:ext>
            </a:extLst>
          </p:cNvPr>
          <p:cNvSpPr txBox="1"/>
          <p:nvPr/>
        </p:nvSpPr>
        <p:spPr>
          <a:xfrm>
            <a:off x="685800" y="1295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And TroopWebHost Does So Much More!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68C37-A5CF-48D9-9141-7454EE10E033}"/>
              </a:ext>
            </a:extLst>
          </p:cNvPr>
          <p:cNvSpPr txBox="1"/>
          <p:nvPr/>
        </p:nvSpPr>
        <p:spPr>
          <a:xfrm>
            <a:off x="4191000" y="20574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Scout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Group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Reserve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Budgets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Statement reconciliation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Fundraisers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Order entry and consolidation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Sales recognition prizes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Accept Credit Cards with PayPal or Square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19A77-DFF6-43E3-8DCA-4C6BE707458B}"/>
              </a:ext>
            </a:extLst>
          </p:cNvPr>
          <p:cNvSpPr txBox="1"/>
          <p:nvPr/>
        </p:nvSpPr>
        <p:spPr>
          <a:xfrm>
            <a:off x="598851" y="2057400"/>
            <a:ext cx="33635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Public Web Site</a:t>
            </a:r>
          </a:p>
          <a:p>
            <a:endParaRPr lang="en-US" sz="2000" dirty="0"/>
          </a:p>
          <a:p>
            <a:r>
              <a:rPr lang="en-US" sz="2000" dirty="0"/>
              <a:t>Journey to Excellence</a:t>
            </a:r>
          </a:p>
          <a:p>
            <a:endParaRPr lang="en-US" sz="2000" dirty="0"/>
          </a:p>
          <a:p>
            <a:r>
              <a:rPr lang="en-US" sz="2000" dirty="0"/>
              <a:t>Training</a:t>
            </a:r>
          </a:p>
          <a:p>
            <a:endParaRPr lang="en-US" sz="2000" dirty="0"/>
          </a:p>
          <a:p>
            <a:r>
              <a:rPr lang="en-US" sz="2000" dirty="0"/>
              <a:t>Troop Equipment Inventory</a:t>
            </a:r>
          </a:p>
          <a:p>
            <a:endParaRPr lang="en-US" sz="2000" dirty="0"/>
          </a:p>
          <a:p>
            <a:r>
              <a:rPr lang="en-US" sz="2000" dirty="0"/>
              <a:t>Scout Forum</a:t>
            </a:r>
          </a:p>
          <a:p>
            <a:endParaRPr lang="en-US" sz="2000" dirty="0"/>
          </a:p>
          <a:p>
            <a:r>
              <a:rPr lang="en-US" sz="2000" dirty="0"/>
              <a:t>Event Reminders</a:t>
            </a:r>
          </a:p>
          <a:p>
            <a:endParaRPr lang="en-US" sz="2000" dirty="0"/>
          </a:p>
          <a:p>
            <a:r>
              <a:rPr lang="en-US" sz="2000" dirty="0"/>
              <a:t>Shifts at Events</a:t>
            </a:r>
          </a:p>
        </p:txBody>
      </p:sp>
    </p:spTree>
    <p:extLst>
      <p:ext uri="{BB962C8B-B14F-4D97-AF65-F5344CB8AC3E}">
        <p14:creationId xmlns:p14="http://schemas.microsoft.com/office/powerpoint/2010/main" val="194062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295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Getting Started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1905000"/>
            <a:ext cx="5410200" cy="168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Order a subscription at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TroopWebHost.com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Only $99 per year for your entire troop.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Excellent customer support and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comprehensive on-line user guide.</a:t>
            </a:r>
          </a:p>
        </p:txBody>
      </p:sp>
      <p:pic>
        <p:nvPicPr>
          <p:cNvPr id="24582" name="Picture 6" descr="C:\Users\John\AppData\Local\Microsoft\Windows\Temporary Internet Files\Content.IE5\WJE77XQT\MC9001209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2291309" cy="21116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37338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Implementation checklist is provided in the User Guide.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Troop roster, completed rank requirements, merit badges, awards, scout leadership history, training, and past participation history may be uploaded from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TroopMaster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Troop roster, completed rank requirements, merit badges, and awards may be uploaded from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Scoutbook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ScoutNet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2999"/>
            <a:ext cx="8534400" cy="5253335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53A6B-F206-4B3F-98B1-914B6A385F07}"/>
              </a:ext>
            </a:extLst>
          </p:cNvPr>
          <p:cNvSpPr txBox="1"/>
          <p:nvPr/>
        </p:nvSpPr>
        <p:spPr>
          <a:xfrm>
            <a:off x="304800" y="1307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the check boxes to sign off on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3C3CB-1899-47E0-9421-07DAD647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6759"/>
            <a:ext cx="7315200" cy="43746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2999"/>
            <a:ext cx="8534400" cy="5253335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53A6B-F206-4B3F-98B1-914B6A385F07}"/>
              </a:ext>
            </a:extLst>
          </p:cNvPr>
          <p:cNvSpPr txBox="1"/>
          <p:nvPr/>
        </p:nvSpPr>
        <p:spPr>
          <a:xfrm>
            <a:off x="304800" y="1307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date the requirement is earned can be auto filled…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9E746-1C58-4209-91E4-50AD22C93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72" y="1874131"/>
            <a:ext cx="1942353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95163-BEDC-434D-9F5B-BB7A7B36AF07}"/>
              </a:ext>
            </a:extLst>
          </p:cNvPr>
          <p:cNvSpPr txBox="1"/>
          <p:nvPr/>
        </p:nvSpPr>
        <p:spPr>
          <a:xfrm>
            <a:off x="3048000" y="198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…either to today’s date…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78CB7-8829-4644-A76A-18EFD0296313}"/>
              </a:ext>
            </a:extLst>
          </p:cNvPr>
          <p:cNvSpPr txBox="1"/>
          <p:nvPr/>
        </p:nvSpPr>
        <p:spPr>
          <a:xfrm>
            <a:off x="1066800" y="2743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…or to a date that you set for this session…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3939B-E6E8-4F7C-9467-A9C24BB0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65012"/>
            <a:ext cx="3445419" cy="68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865C1B-CB41-461D-865E-6A3FDEFC6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17595"/>
            <a:ext cx="4664651" cy="9035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8D3A9-1626-43D7-BF4A-5D07CF5C904B}"/>
              </a:ext>
            </a:extLst>
          </p:cNvPr>
          <p:cNvSpPr txBox="1"/>
          <p:nvPr/>
        </p:nvSpPr>
        <p:spPr>
          <a:xfrm>
            <a:off x="4389725" y="3276600"/>
            <a:ext cx="323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…by clicking a button…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A53CC-885E-4C30-8000-8DF1AD114507}"/>
              </a:ext>
            </a:extLst>
          </p:cNvPr>
          <p:cNvSpPr txBox="1"/>
          <p:nvPr/>
        </p:nvSpPr>
        <p:spPr>
          <a:xfrm>
            <a:off x="5410200" y="434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…and selecting a new date…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13F1D4-6C0E-44F3-B930-34F3238D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634" y="5313706"/>
            <a:ext cx="1763532" cy="457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D94B16-EBDB-4A28-8697-5F9FE9E02CC6}"/>
              </a:ext>
            </a:extLst>
          </p:cNvPr>
          <p:cNvSpPr txBox="1"/>
          <p:nvPr/>
        </p:nvSpPr>
        <p:spPr>
          <a:xfrm>
            <a:off x="5105400" y="532232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…which becomes the new default.</a:t>
            </a:r>
          </a:p>
        </p:txBody>
      </p:sp>
    </p:spTree>
    <p:extLst>
      <p:ext uri="{BB962C8B-B14F-4D97-AF65-F5344CB8AC3E}">
        <p14:creationId xmlns:p14="http://schemas.microsoft.com/office/powerpoint/2010/main" val="106428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BD9C0-2FF5-4E17-A076-8903A53A885D}"/>
              </a:ext>
            </a:extLst>
          </p:cNvPr>
          <p:cNvSpPr txBox="1"/>
          <p:nvPr/>
        </p:nvSpPr>
        <p:spPr>
          <a:xfrm>
            <a:off x="1524000" y="1447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Scouts are automatically assigned to the latest version of the requirements for any rank or merit badge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173D0-E5CE-429B-8D72-852F7921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85934"/>
            <a:ext cx="2133600" cy="111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A3CAA-BB27-4FD3-BD4B-29FBCDB75F30}"/>
              </a:ext>
            </a:extLst>
          </p:cNvPr>
          <p:cNvSpPr txBox="1"/>
          <p:nvPr/>
        </p:nvSpPr>
        <p:spPr>
          <a:xfrm>
            <a:off x="3581400" y="2419528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Earlier versions are retained for scouts who began working on them before the new version was released.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6AA25-4E07-45A7-A370-FFE1A00D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50102"/>
            <a:ext cx="7315200" cy="1883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C50A46-54CE-4E5D-A907-CD03763D2075}"/>
              </a:ext>
            </a:extLst>
          </p:cNvPr>
          <p:cNvSpPr txBox="1"/>
          <p:nvPr/>
        </p:nvSpPr>
        <p:spPr>
          <a:xfrm>
            <a:off x="304800" y="3886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23 Eagle Palms are available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" y="1138535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EED18-4C6B-4D56-AF28-3BF4FB87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03630"/>
            <a:ext cx="6215905" cy="3211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14FDA-F202-4F8A-85A0-49FD52E52D0F}"/>
              </a:ext>
            </a:extLst>
          </p:cNvPr>
          <p:cNvSpPr txBox="1"/>
          <p:nvPr/>
        </p:nvSpPr>
        <p:spPr>
          <a:xfrm>
            <a:off x="1752600" y="1493192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system tracks all merit badges in progress or completed for each scout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14213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E17C0-DF2E-4947-BB54-ED151D242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0" y="2438400"/>
            <a:ext cx="8050099" cy="348194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317D157-0CEA-4AF2-96EE-7FB5FCF3BED5}"/>
              </a:ext>
            </a:extLst>
          </p:cNvPr>
          <p:cNvSpPr txBox="1"/>
          <p:nvPr/>
        </p:nvSpPr>
        <p:spPr>
          <a:xfrm>
            <a:off x="723899" y="1447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Merit badge requirements are signed off in the same way you sign off on rank requirements – just click on the box for each requirement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" y="1100851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F9769-E6DF-4C67-AA10-CAA79C84B4DD}"/>
              </a:ext>
            </a:extLst>
          </p:cNvPr>
          <p:cNvSpPr txBox="1"/>
          <p:nvPr/>
        </p:nvSpPr>
        <p:spPr>
          <a:xfrm>
            <a:off x="263652" y="1296877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system also tracks awards, including regional and religious awards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6C1DF-3796-4135-909C-E3165043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36280"/>
            <a:ext cx="6858000" cy="4290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1E00"/>
            </a:gs>
            <a:gs pos="100000">
              <a:srgbClr val="EAD296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143000"/>
            <a:ext cx="8534400" cy="5257800"/>
          </a:xfrm>
          <a:prstGeom prst="roundRect">
            <a:avLst/>
          </a:prstGeom>
          <a:gradFill>
            <a:gsLst>
              <a:gs pos="0">
                <a:srgbClr val="FFF7E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5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Picture 6" descr="TroopWebHostBanner_HU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"/>
            <a:ext cx="6324600" cy="955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396335"/>
            <a:ext cx="336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www.TroopWebHost.com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87B19-2DBE-497B-A7FF-9B371217E52E}"/>
              </a:ext>
            </a:extLst>
          </p:cNvPr>
          <p:cNvSpPr txBox="1"/>
          <p:nvPr/>
        </p:nvSpPr>
        <p:spPr>
          <a:xfrm>
            <a:off x="304800" y="1219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Some requirements are signed off automatically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16EDA-4C4F-4249-BF4E-A4665C1E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09" y="2398925"/>
            <a:ext cx="6787420" cy="457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86250-4F73-4A3F-85BC-532F2C4204E1}"/>
              </a:ext>
            </a:extLst>
          </p:cNvPr>
          <p:cNvSpPr txBox="1"/>
          <p:nvPr/>
        </p:nvSpPr>
        <p:spPr>
          <a:xfrm>
            <a:off x="685800" y="1752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requirements for Star and Life are automatically marked complete based on participation in troop community service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201B9-25EF-4390-8494-C0C8A1D52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254" y="3529657"/>
            <a:ext cx="5682491" cy="446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05457F-6153-4207-BECA-6B3A7C27F78D}"/>
              </a:ext>
            </a:extLst>
          </p:cNvPr>
          <p:cNvSpPr txBox="1"/>
          <p:nvPr/>
        </p:nvSpPr>
        <p:spPr>
          <a:xfrm>
            <a:off x="685800" y="2895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“Active in troop” requirements for Star, Life and Eagle are automatically marked complete based on the previous rank date and participation in troop events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4DE8E-15D3-4A04-9D28-67EB1EDCE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56" y="4679482"/>
            <a:ext cx="6814635" cy="468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7E328-3B70-44A1-B796-50E9DDB8D712}"/>
              </a:ext>
            </a:extLst>
          </p:cNvPr>
          <p:cNvSpPr txBox="1"/>
          <p:nvPr/>
        </p:nvSpPr>
        <p:spPr>
          <a:xfrm>
            <a:off x="685800" y="403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Merit badge requirements for Star, Life and Eagle are automatically signed off when the required number of badges have been earned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D47AE5-BB8A-4FB2-ABAB-DC73AC4E8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474" y="5768629"/>
            <a:ext cx="6629400" cy="5758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FA4065-C70C-4C42-8672-FF9EC16D67E4}"/>
              </a:ext>
            </a:extLst>
          </p:cNvPr>
          <p:cNvSpPr txBox="1"/>
          <p:nvPr/>
        </p:nvSpPr>
        <p:spPr>
          <a:xfrm>
            <a:off x="685800" y="5181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Leadership requirements for Star, Life and Eagle are automatically signed off when a qualifying position has been held for the required period.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1138</Words>
  <Application>Microsoft Office PowerPoint</Application>
  <PresentationFormat>On-screen Show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Corning</cp:lastModifiedBy>
  <cp:revision>87</cp:revision>
  <dcterms:created xsi:type="dcterms:W3CDTF">2013-03-02T14:49:07Z</dcterms:created>
  <dcterms:modified xsi:type="dcterms:W3CDTF">2020-03-07T16:28:21Z</dcterms:modified>
</cp:coreProperties>
</file>